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30" r:id="rId2"/>
    <p:sldId id="518" r:id="rId3"/>
    <p:sldId id="621" r:id="rId4"/>
    <p:sldId id="622" r:id="rId5"/>
    <p:sldId id="646" r:id="rId6"/>
    <p:sldId id="647" r:id="rId7"/>
    <p:sldId id="623" r:id="rId8"/>
    <p:sldId id="517" r:id="rId9"/>
    <p:sldId id="624" r:id="rId10"/>
    <p:sldId id="625" r:id="rId11"/>
    <p:sldId id="626" r:id="rId12"/>
    <p:sldId id="627" r:id="rId13"/>
    <p:sldId id="648" r:id="rId14"/>
    <p:sldId id="628" r:id="rId15"/>
    <p:sldId id="629" r:id="rId16"/>
    <p:sldId id="630" r:id="rId17"/>
    <p:sldId id="631" r:id="rId18"/>
    <p:sldId id="632" r:id="rId19"/>
    <p:sldId id="633" r:id="rId20"/>
    <p:sldId id="649" r:id="rId21"/>
    <p:sldId id="635" r:id="rId22"/>
    <p:sldId id="536" r:id="rId23"/>
    <p:sldId id="537" r:id="rId24"/>
    <p:sldId id="637" r:id="rId25"/>
    <p:sldId id="641" r:id="rId26"/>
    <p:sldId id="642" r:id="rId27"/>
    <p:sldId id="643" r:id="rId28"/>
    <p:sldId id="639" r:id="rId29"/>
    <p:sldId id="640" r:id="rId30"/>
    <p:sldId id="650" r:id="rId31"/>
    <p:sldId id="644" r:id="rId32"/>
    <p:sldId id="645" r:id="rId33"/>
    <p:sldId id="651" r:id="rId34"/>
    <p:sldId id="652" r:id="rId35"/>
    <p:sldId id="653" r:id="rId36"/>
    <p:sldId id="654" r:id="rId37"/>
    <p:sldId id="277" r:id="rId38"/>
    <p:sldId id="271" r:id="rId39"/>
    <p:sldId id="278" r:id="rId40"/>
    <p:sldId id="655" r:id="rId41"/>
    <p:sldId id="656" r:id="rId42"/>
    <p:sldId id="657" r:id="rId43"/>
    <p:sldId id="658" r:id="rId44"/>
    <p:sldId id="6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82"/>
    <p:restoredTop sz="96932"/>
  </p:normalViewPr>
  <p:slideViewPr>
    <p:cSldViewPr snapToGrid="0" snapToObjects="1">
      <p:cViewPr varScale="1">
        <p:scale>
          <a:sx n="148" d="100"/>
          <a:sy n="148" d="100"/>
        </p:scale>
        <p:origin x="41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227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3946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3493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317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3607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17408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63256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914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16778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9521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5333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510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82504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22900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9450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6163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2867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3010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13760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8642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9607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57946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58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79570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61469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586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351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8132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5315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71515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33126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5243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10/18/20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10/18/20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2.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34.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google.com/spreadsheets/d/16B6YgBy9sd_tmRGxjy9ANdrnL1MsYOY7-WlQqMm4j_w/edit#gid=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9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6: DynamoDB, Lambda Functions, SNS,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104E0C40-8800-514B-BB54-D714F1FB41A3}"/>
              </a:ext>
            </a:extLst>
          </p:cNvPr>
          <p:cNvPicPr>
            <a:picLocks noChangeAspect="1"/>
          </p:cNvPicPr>
          <p:nvPr/>
        </p:nvPicPr>
        <p:blipFill>
          <a:blip r:embed="rId4"/>
          <a:stretch>
            <a:fillRect/>
          </a:stretch>
        </p:blipFill>
        <p:spPr>
          <a:xfrm>
            <a:off x="304800" y="649876"/>
            <a:ext cx="11360727" cy="5468616"/>
          </a:xfrm>
          <a:prstGeom prst="rect">
            <a:avLst/>
          </a:prstGeom>
        </p:spPr>
      </p:pic>
      <p:sp>
        <p:nvSpPr>
          <p:cNvPr id="3" name="TextBox 2">
            <a:extLst>
              <a:ext uri="{FF2B5EF4-FFF2-40B4-BE49-F238E27FC236}">
                <a16:creationId xmlns:a16="http://schemas.microsoft.com/office/drawing/2014/main" id="{15383DF0-F936-C64A-8D6C-B3813B4FF7D3}"/>
              </a:ext>
            </a:extLst>
          </p:cNvPr>
          <p:cNvSpPr txBox="1"/>
          <p:nvPr/>
        </p:nvSpPr>
        <p:spPr>
          <a:xfrm>
            <a:off x="4011283" y="724619"/>
            <a:ext cx="6408870" cy="369332"/>
          </a:xfrm>
          <a:prstGeom prst="rect">
            <a:avLst/>
          </a:prstGeom>
          <a:noFill/>
        </p:spPr>
        <p:txBody>
          <a:bodyPr wrap="none" rtlCol="0">
            <a:spAutoFit/>
          </a:bodyPr>
          <a:lstStyle/>
          <a:p>
            <a:r>
              <a:rPr lang="en-US" dirty="0"/>
              <a:t>AWS DBaaS; Microsoft, Google and others have similar capabilities.</a:t>
            </a:r>
          </a:p>
        </p:txBody>
      </p:sp>
    </p:spTree>
    <p:extLst>
      <p:ext uri="{BB962C8B-B14F-4D97-AF65-F5344CB8AC3E}">
        <p14:creationId xmlns:p14="http://schemas.microsoft.com/office/powerpoint/2010/main" val="42492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 – Aurora Concept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4" name="Picture 3">
            <a:extLst>
              <a:ext uri="{FF2B5EF4-FFF2-40B4-BE49-F238E27FC236}">
                <a16:creationId xmlns:a16="http://schemas.microsoft.com/office/drawing/2014/main" id="{D2C052D6-1557-B44A-A673-A7EC64027411}"/>
              </a:ext>
            </a:extLst>
          </p:cNvPr>
          <p:cNvPicPr>
            <a:picLocks noChangeAspect="1"/>
          </p:cNvPicPr>
          <p:nvPr/>
        </p:nvPicPr>
        <p:blipFill>
          <a:blip r:embed="rId4"/>
          <a:stretch>
            <a:fillRect/>
          </a:stretch>
        </p:blipFill>
        <p:spPr>
          <a:xfrm>
            <a:off x="340784" y="779810"/>
            <a:ext cx="8954376" cy="5443766"/>
          </a:xfrm>
          <a:prstGeom prst="rect">
            <a:avLst/>
          </a:prstGeom>
        </p:spPr>
      </p:pic>
      <p:sp>
        <p:nvSpPr>
          <p:cNvPr id="5" name="TextBox 4">
            <a:extLst>
              <a:ext uri="{FF2B5EF4-FFF2-40B4-BE49-F238E27FC236}">
                <a16:creationId xmlns:a16="http://schemas.microsoft.com/office/drawing/2014/main" id="{EC7DE27F-6B18-7E4C-8837-87C93859021C}"/>
              </a:ext>
            </a:extLst>
          </p:cNvPr>
          <p:cNvSpPr txBox="1"/>
          <p:nvPr/>
        </p:nvSpPr>
        <p:spPr>
          <a:xfrm>
            <a:off x="6409426" y="3566163"/>
            <a:ext cx="4537652" cy="2246769"/>
          </a:xfrm>
          <a:prstGeom prst="rect">
            <a:avLst/>
          </a:prstGeom>
          <a:solidFill>
            <a:schemeClr val="bg2">
              <a:lumMod val="90000"/>
            </a:schemeClr>
          </a:solidFill>
        </p:spPr>
        <p:txBody>
          <a:bodyPr wrap="none" rtlCol="0">
            <a:spAutoFit/>
          </a:bodyPr>
          <a:lstStyle/>
          <a:p>
            <a:pPr marL="285750" indent="-285750">
              <a:buFont typeface="Arial" panose="020B0604020202020204" pitchFamily="34" charset="0"/>
              <a:buChar char="•"/>
            </a:pPr>
            <a:r>
              <a:rPr lang="en-US" sz="2000" dirty="0"/>
              <a:t>AWS Aurora is Database-as-a-Service</a:t>
            </a:r>
          </a:p>
          <a:p>
            <a:pPr marL="285750" indent="-285750">
              <a:buFont typeface="Arial" panose="020B0604020202020204" pitchFamily="34" charset="0"/>
              <a:buChar char="•"/>
            </a:pPr>
            <a:r>
              <a:rPr lang="en-US" sz="2000" dirty="0"/>
              <a:t>AWS Relational is somewhere between</a:t>
            </a:r>
          </a:p>
          <a:p>
            <a:pPr marL="742950" lvl="1" indent="-285750">
              <a:buFont typeface="Arial" panose="020B0604020202020204" pitchFamily="34" charset="0"/>
              <a:buChar char="•"/>
            </a:pPr>
            <a:r>
              <a:rPr lang="en-US" sz="2000" dirty="0"/>
              <a:t>Database-as-a-Service</a:t>
            </a:r>
          </a:p>
          <a:p>
            <a:pPr marL="742950" lvl="1" indent="-285750">
              <a:buFont typeface="Arial" panose="020B0604020202020204" pitchFamily="34" charset="0"/>
              <a:buChar char="•"/>
            </a:pPr>
            <a:r>
              <a:rPr lang="en-US" sz="2000" dirty="0"/>
              <a:t>Cloud Delivered DB via VMs.</a:t>
            </a:r>
          </a:p>
          <a:p>
            <a:pPr marL="285750" indent="-285750">
              <a:buFont typeface="Arial" panose="020B0604020202020204" pitchFamily="34" charset="0"/>
              <a:buChar char="•"/>
            </a:pPr>
            <a:r>
              <a:rPr lang="en-US" sz="2000" dirty="0"/>
              <a:t>We will start with RDS;</a:t>
            </a:r>
            <a:br>
              <a:rPr lang="en-US" sz="2000" dirty="0"/>
            </a:br>
            <a:r>
              <a:rPr lang="en-US" sz="2000" dirty="0"/>
              <a:t>I had set up issues with Aurora</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5276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Demonstrate provisioning an instance. – RDS </a:t>
            </a:r>
          </a:p>
          <a:p>
            <a:endParaRPr lang="en-US" dirty="0"/>
          </a:p>
          <a:p>
            <a:r>
              <a:rPr lang="en-US" dirty="0"/>
              <a:t>MySQL Workbench</a:t>
            </a:r>
          </a:p>
          <a:p>
            <a:endParaRPr lang="en-US" dirty="0"/>
          </a:p>
          <a:p>
            <a:r>
              <a:rPr lang="en-US" dirty="0"/>
              <a:t>Concept of environment variables.</a:t>
            </a:r>
          </a:p>
          <a:p>
            <a:endParaRPr lang="en-US" dirty="0"/>
          </a:p>
          <a:p>
            <a:r>
              <a:rPr lang="en-US" dirty="0"/>
              <a:t>Demonstrate simple code. – </a:t>
            </a:r>
            <a:r>
              <a:rPr lang="en-US" dirty="0" err="1"/>
              <a:t>rdsexample.py</a:t>
            </a:r>
            <a:r>
              <a:rPr lang="en-US" dirty="0"/>
              <a:t> in the repo</a:t>
            </a:r>
          </a:p>
        </p:txBody>
      </p:sp>
    </p:spTree>
    <p:extLst>
      <p:ext uri="{BB962C8B-B14F-4D97-AF65-F5344CB8AC3E}">
        <p14:creationId xmlns:p14="http://schemas.microsoft.com/office/powerpoint/2010/main" val="7293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12 Factor Apps</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5400" i="1" dirty="0">
                <a:solidFill>
                  <a:prstClr val="white"/>
                </a:solidFill>
              </a:rPr>
              <a:t>AWS Secrets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3547403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Aside – 12 Factor Applications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6DC16247-EF0C-E04D-A824-C5EB2DC3C533}"/>
              </a:ext>
            </a:extLst>
          </p:cNvPr>
          <p:cNvPicPr>
            <a:picLocks noChangeAspect="1"/>
          </p:cNvPicPr>
          <p:nvPr/>
        </p:nvPicPr>
        <p:blipFill>
          <a:blip r:embed="rId4"/>
          <a:stretch>
            <a:fillRect/>
          </a:stretch>
        </p:blipFill>
        <p:spPr>
          <a:xfrm>
            <a:off x="1173193" y="656881"/>
            <a:ext cx="9224051" cy="5492042"/>
          </a:xfrm>
          <a:prstGeom prst="rect">
            <a:avLst/>
          </a:prstGeom>
        </p:spPr>
      </p:pic>
    </p:spTree>
    <p:extLst>
      <p:ext uri="{BB962C8B-B14F-4D97-AF65-F5344CB8AC3E}">
        <p14:creationId xmlns:p14="http://schemas.microsoft.com/office/powerpoint/2010/main" val="359299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Aside – 12 Factor Applications: Factor 3</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B0790B45-38CE-2A46-AE0E-43AB0AA3CCB0}"/>
              </a:ext>
            </a:extLst>
          </p:cNvPr>
          <p:cNvPicPr>
            <a:picLocks noChangeAspect="1"/>
          </p:cNvPicPr>
          <p:nvPr/>
        </p:nvPicPr>
        <p:blipFill>
          <a:blip r:embed="rId4"/>
          <a:stretch>
            <a:fillRect/>
          </a:stretch>
        </p:blipFill>
        <p:spPr>
          <a:xfrm>
            <a:off x="2087591" y="665752"/>
            <a:ext cx="7867275" cy="5438715"/>
          </a:xfrm>
          <a:prstGeom prst="rect">
            <a:avLst/>
          </a:prstGeom>
        </p:spPr>
      </p:pic>
    </p:spTree>
    <p:extLst>
      <p:ext uri="{BB962C8B-B14F-4D97-AF65-F5344CB8AC3E}">
        <p14:creationId xmlns:p14="http://schemas.microsoft.com/office/powerpoint/2010/main" val="406977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What if I have a lot of stuff in a lot of places?</a:t>
            </a:r>
          </a:p>
        </p:txBody>
      </p:sp>
      <p:pic>
        <p:nvPicPr>
          <p:cNvPr id="3" name="Picture 2">
            <a:extLst>
              <a:ext uri="{FF2B5EF4-FFF2-40B4-BE49-F238E27FC236}">
                <a16:creationId xmlns:a16="http://schemas.microsoft.com/office/drawing/2014/main" id="{9D7191B6-7F45-A44E-A83D-49629ACD402C}"/>
              </a:ext>
            </a:extLst>
          </p:cNvPr>
          <p:cNvPicPr>
            <a:picLocks noChangeAspect="1"/>
          </p:cNvPicPr>
          <p:nvPr/>
        </p:nvPicPr>
        <p:blipFill>
          <a:blip r:embed="rId4"/>
          <a:stretch>
            <a:fillRect/>
          </a:stretch>
        </p:blipFill>
        <p:spPr>
          <a:xfrm>
            <a:off x="229928" y="677525"/>
            <a:ext cx="8879567" cy="5502950"/>
          </a:xfrm>
          <a:prstGeom prst="rect">
            <a:avLst/>
          </a:prstGeom>
        </p:spPr>
      </p:pic>
      <p:sp>
        <p:nvSpPr>
          <p:cNvPr id="5" name="Content Placeholder 4">
            <a:extLst>
              <a:ext uri="{FF2B5EF4-FFF2-40B4-BE49-F238E27FC236}">
                <a16:creationId xmlns:a16="http://schemas.microsoft.com/office/drawing/2014/main" id="{0B4440E9-4A4E-7542-91AE-C9A89A84987C}"/>
              </a:ext>
            </a:extLst>
          </p:cNvPr>
          <p:cNvSpPr>
            <a:spLocks noGrp="1"/>
          </p:cNvSpPr>
          <p:nvPr>
            <p:ph idx="1"/>
          </p:nvPr>
        </p:nvSpPr>
        <p:spPr>
          <a:xfrm>
            <a:off x="8445261" y="1759789"/>
            <a:ext cx="3541424" cy="4417174"/>
          </a:xfrm>
          <a:solidFill>
            <a:schemeClr val="bg1"/>
          </a:solidFill>
        </p:spPr>
        <p:txBody>
          <a:bodyPr>
            <a:normAutofit/>
          </a:bodyPr>
          <a:lstStyle/>
          <a:p>
            <a:r>
              <a:rPr lang="en-US" sz="2000" dirty="0"/>
              <a:t>Environment variables can be hard to manage in large, dynamic environments.</a:t>
            </a:r>
          </a:p>
          <a:p>
            <a:r>
              <a:rPr lang="en-US" sz="2000" dirty="0"/>
              <a:t>There are cloud services that</a:t>
            </a:r>
            <a:br>
              <a:rPr lang="en-US" sz="2000" dirty="0"/>
            </a:br>
            <a:r>
              <a:rPr lang="en-US" sz="2000" dirty="0"/>
              <a:t>provide capabilities.</a:t>
            </a:r>
          </a:p>
          <a:p>
            <a:r>
              <a:rPr lang="en-US" sz="2000" dirty="0"/>
              <a:t>This is an evolution of existing on-premise approaches to managing:</a:t>
            </a:r>
          </a:p>
          <a:p>
            <a:pPr lvl="1"/>
            <a:r>
              <a:rPr lang="en-US" sz="1600" dirty="0"/>
              <a:t>Keys.</a:t>
            </a:r>
          </a:p>
          <a:p>
            <a:pPr lvl="1"/>
            <a:r>
              <a:rPr lang="en-US" sz="1600" dirty="0"/>
              <a:t>Config information.</a:t>
            </a:r>
          </a:p>
          <a:p>
            <a:pPr lvl="1"/>
            <a:r>
              <a:rPr lang="en-US" sz="1600" dirty="0"/>
              <a:t>etc.</a:t>
            </a:r>
          </a:p>
        </p:txBody>
      </p:sp>
    </p:spTree>
    <p:extLst>
      <p:ext uri="{BB962C8B-B14F-4D97-AF65-F5344CB8AC3E}">
        <p14:creationId xmlns:p14="http://schemas.microsoft.com/office/powerpoint/2010/main" val="2914180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AWS Secrets Manager</a:t>
            </a:r>
          </a:p>
        </p:txBody>
      </p:sp>
      <p:pic>
        <p:nvPicPr>
          <p:cNvPr id="6" name="Picture 5">
            <a:extLst>
              <a:ext uri="{FF2B5EF4-FFF2-40B4-BE49-F238E27FC236}">
                <a16:creationId xmlns:a16="http://schemas.microsoft.com/office/drawing/2014/main" id="{9330CD27-E15E-5F4C-BB97-6ED23F4D2E58}"/>
              </a:ext>
            </a:extLst>
          </p:cNvPr>
          <p:cNvPicPr>
            <a:picLocks noChangeAspect="1"/>
          </p:cNvPicPr>
          <p:nvPr/>
        </p:nvPicPr>
        <p:blipFill>
          <a:blip r:embed="rId4"/>
          <a:stretch>
            <a:fillRect/>
          </a:stretch>
        </p:blipFill>
        <p:spPr>
          <a:xfrm>
            <a:off x="772962" y="680904"/>
            <a:ext cx="10056064" cy="5496192"/>
          </a:xfrm>
          <a:prstGeom prst="rect">
            <a:avLst/>
          </a:prstGeom>
        </p:spPr>
      </p:pic>
      <p:sp>
        <p:nvSpPr>
          <p:cNvPr id="8" name="Rectangle 7">
            <a:extLst>
              <a:ext uri="{FF2B5EF4-FFF2-40B4-BE49-F238E27FC236}">
                <a16:creationId xmlns:a16="http://schemas.microsoft.com/office/drawing/2014/main" id="{D7E334C9-069B-E845-93B3-CA33A6CF2E09}"/>
              </a:ext>
            </a:extLst>
          </p:cNvPr>
          <p:cNvSpPr/>
          <p:nvPr/>
        </p:nvSpPr>
        <p:spPr>
          <a:xfrm>
            <a:off x="4452407" y="181689"/>
            <a:ext cx="6994845"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AmazonWebServices</a:t>
            </a:r>
            <a:r>
              <a:rPr lang="en-US" sz="1200" dirty="0">
                <a:solidFill>
                  <a:schemeClr val="bg1"/>
                </a:solidFill>
              </a:rPr>
              <a:t>/understanding-</a:t>
            </a:r>
            <a:r>
              <a:rPr lang="en-US" sz="1200" dirty="0" err="1">
                <a:solidFill>
                  <a:schemeClr val="bg1"/>
                </a:solidFill>
              </a:rPr>
              <a:t>aws</a:t>
            </a:r>
            <a:r>
              <a:rPr lang="en-US" sz="1200" dirty="0">
                <a:solidFill>
                  <a:schemeClr val="bg1"/>
                </a:solidFill>
              </a:rPr>
              <a:t>-secrets-manager-</a:t>
            </a:r>
            <a:r>
              <a:rPr lang="en-US" sz="1200" dirty="0" err="1">
                <a:solidFill>
                  <a:schemeClr val="bg1"/>
                </a:solidFill>
              </a:rPr>
              <a:t>aws</a:t>
            </a:r>
            <a:r>
              <a:rPr lang="en-US" sz="1200" dirty="0">
                <a:solidFill>
                  <a:schemeClr val="bg1"/>
                </a:solidFill>
              </a:rPr>
              <a:t>-online-tech-talks</a:t>
            </a:r>
          </a:p>
        </p:txBody>
      </p:sp>
    </p:spTree>
    <p:extLst>
      <p:ext uri="{BB962C8B-B14F-4D97-AF65-F5344CB8AC3E}">
        <p14:creationId xmlns:p14="http://schemas.microsoft.com/office/powerpoint/2010/main" val="319200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11" name="Rectangle 7">
            <a:extLst>
              <a:ext uri="{FF2B5EF4-FFF2-40B4-BE49-F238E27FC236}">
                <a16:creationId xmlns:a16="http://schemas.microsoft.com/office/drawing/2014/main" id="{67E614DB-7624-9B43-B7BC-45D7086EEB30}"/>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AWS Secrets Manager</a:t>
            </a:r>
          </a:p>
        </p:txBody>
      </p:sp>
      <p:sp>
        <p:nvSpPr>
          <p:cNvPr id="8" name="Rectangle 7">
            <a:extLst>
              <a:ext uri="{FF2B5EF4-FFF2-40B4-BE49-F238E27FC236}">
                <a16:creationId xmlns:a16="http://schemas.microsoft.com/office/drawing/2014/main" id="{D7E334C9-069B-E845-93B3-CA33A6CF2E09}"/>
              </a:ext>
            </a:extLst>
          </p:cNvPr>
          <p:cNvSpPr/>
          <p:nvPr/>
        </p:nvSpPr>
        <p:spPr>
          <a:xfrm>
            <a:off x="4452407" y="181689"/>
            <a:ext cx="6994845"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www.slideshare.net</a:t>
            </a:r>
            <a:r>
              <a:rPr lang="en-US" sz="1200" dirty="0">
                <a:solidFill>
                  <a:schemeClr val="bg1"/>
                </a:solidFill>
              </a:rPr>
              <a:t>/</a:t>
            </a:r>
            <a:r>
              <a:rPr lang="en-US" sz="1200" dirty="0" err="1">
                <a:solidFill>
                  <a:schemeClr val="bg1"/>
                </a:solidFill>
              </a:rPr>
              <a:t>AmazonWebServices</a:t>
            </a:r>
            <a:r>
              <a:rPr lang="en-US" sz="1200" dirty="0">
                <a:solidFill>
                  <a:schemeClr val="bg1"/>
                </a:solidFill>
              </a:rPr>
              <a:t>/understanding-</a:t>
            </a:r>
            <a:r>
              <a:rPr lang="en-US" sz="1200" dirty="0" err="1">
                <a:solidFill>
                  <a:schemeClr val="bg1"/>
                </a:solidFill>
              </a:rPr>
              <a:t>aws</a:t>
            </a:r>
            <a:r>
              <a:rPr lang="en-US" sz="1200" dirty="0">
                <a:solidFill>
                  <a:schemeClr val="bg1"/>
                </a:solidFill>
              </a:rPr>
              <a:t>-secrets-manager-</a:t>
            </a:r>
            <a:r>
              <a:rPr lang="en-US" sz="1200" dirty="0" err="1">
                <a:solidFill>
                  <a:schemeClr val="bg1"/>
                </a:solidFill>
              </a:rPr>
              <a:t>aws</a:t>
            </a:r>
            <a:r>
              <a:rPr lang="en-US" sz="1200" dirty="0">
                <a:solidFill>
                  <a:schemeClr val="bg1"/>
                </a:solidFill>
              </a:rPr>
              <a:t>-online-tech-talks</a:t>
            </a:r>
          </a:p>
        </p:txBody>
      </p:sp>
      <p:pic>
        <p:nvPicPr>
          <p:cNvPr id="2" name="Picture 1">
            <a:extLst>
              <a:ext uri="{FF2B5EF4-FFF2-40B4-BE49-F238E27FC236}">
                <a16:creationId xmlns:a16="http://schemas.microsoft.com/office/drawing/2014/main" id="{677F6A79-F9CF-9544-9CF8-7F5D2C09628D}"/>
              </a:ext>
            </a:extLst>
          </p:cNvPr>
          <p:cNvPicPr>
            <a:picLocks noChangeAspect="1"/>
          </p:cNvPicPr>
          <p:nvPr/>
        </p:nvPicPr>
        <p:blipFill>
          <a:blip r:embed="rId4"/>
          <a:stretch>
            <a:fillRect/>
          </a:stretch>
        </p:blipFill>
        <p:spPr>
          <a:xfrm>
            <a:off x="914400" y="636435"/>
            <a:ext cx="10207924" cy="5579191"/>
          </a:xfrm>
          <a:prstGeom prst="rect">
            <a:avLst/>
          </a:prstGeom>
        </p:spPr>
      </p:pic>
    </p:spTree>
    <p:extLst>
      <p:ext uri="{BB962C8B-B14F-4D97-AF65-F5344CB8AC3E}">
        <p14:creationId xmlns:p14="http://schemas.microsoft.com/office/powerpoint/2010/main" val="2566827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Walkthrough of setting up secrets.</a:t>
            </a:r>
          </a:p>
          <a:p>
            <a:endParaRPr lang="en-US" dirty="0"/>
          </a:p>
          <a:p>
            <a:r>
              <a:rPr lang="en-US" dirty="0"/>
              <a:t>IAM, roles, API keys, etc.</a:t>
            </a:r>
          </a:p>
          <a:p>
            <a:endParaRPr lang="en-US" dirty="0"/>
          </a:p>
          <a:p>
            <a:r>
              <a:rPr lang="en-US" dirty="0"/>
              <a:t>Code example.</a:t>
            </a:r>
          </a:p>
          <a:p>
            <a:endParaRPr lang="en-US" dirty="0"/>
          </a:p>
          <a:p>
            <a:r>
              <a:rPr lang="en-US" dirty="0"/>
              <a:t>Page through SlideShare slides.</a:t>
            </a:r>
          </a:p>
        </p:txBody>
      </p:sp>
    </p:spTree>
    <p:extLst>
      <p:ext uri="{BB962C8B-B14F-4D97-AF65-F5344CB8AC3E}">
        <p14:creationId xmlns:p14="http://schemas.microsoft.com/office/powerpoint/2010/main" val="1259212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Content,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17691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and Examples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99072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788194" y="584776"/>
            <a:ext cx="9980349" cy="5616977"/>
          </a:xfrm>
          <a:prstGeom prst="rect">
            <a:avLst/>
          </a:prstGeom>
        </p:spPr>
      </p:pic>
    </p:spTree>
    <p:extLst>
      <p:ext uri="{BB962C8B-B14F-4D97-AF65-F5344CB8AC3E}">
        <p14:creationId xmlns:p14="http://schemas.microsoft.com/office/powerpoint/2010/main" val="130209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Relational Data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12" name="Picture 11">
            <a:extLst>
              <a:ext uri="{FF2B5EF4-FFF2-40B4-BE49-F238E27FC236}">
                <a16:creationId xmlns:a16="http://schemas.microsoft.com/office/drawing/2014/main" id="{72FC5335-B533-4646-AE77-206E09B37A1F}"/>
              </a:ext>
            </a:extLst>
          </p:cNvPr>
          <p:cNvPicPr>
            <a:picLocks noChangeAspect="1"/>
          </p:cNvPicPr>
          <p:nvPr/>
        </p:nvPicPr>
        <p:blipFill>
          <a:blip r:embed="rId4"/>
          <a:stretch>
            <a:fillRect/>
          </a:stretch>
        </p:blipFill>
        <p:spPr>
          <a:xfrm>
            <a:off x="520148" y="793119"/>
            <a:ext cx="9428922" cy="5376964"/>
          </a:xfrm>
          <a:prstGeom prst="rect">
            <a:avLst/>
          </a:prstGeom>
        </p:spPr>
      </p:pic>
      <p:sp>
        <p:nvSpPr>
          <p:cNvPr id="13" name="Rectangle 12">
            <a:extLst>
              <a:ext uri="{FF2B5EF4-FFF2-40B4-BE49-F238E27FC236}">
                <a16:creationId xmlns:a16="http://schemas.microsoft.com/office/drawing/2014/main" id="{5BB0590B-4F69-494F-BA7E-B4909C00874A}"/>
              </a:ext>
            </a:extLst>
          </p:cNvPr>
          <p:cNvSpPr/>
          <p:nvPr/>
        </p:nvSpPr>
        <p:spPr>
          <a:xfrm>
            <a:off x="4167808" y="1518675"/>
            <a:ext cx="6447183" cy="276999"/>
          </a:xfrm>
          <a:prstGeom prst="rect">
            <a:avLst/>
          </a:prstGeom>
          <a:solidFill>
            <a:sysClr val="window" lastClr="FFFFFF"/>
          </a:solidFill>
        </p:spPr>
        <p:txBody>
          <a:bodyPr wrap="square">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black"/>
                </a:solidFill>
                <a:effectLst/>
                <a:uLnTx/>
                <a:uFillTx/>
                <a:ea typeface="ＭＳ Ｐゴシック" charset="-128"/>
              </a:rPr>
              <a:t>https://</a:t>
            </a:r>
            <a:r>
              <a:rPr kumimoji="0" lang="en-US" sz="1200" b="0" i="0" u="none" strike="noStrike" kern="0" cap="none" spc="0" normalizeH="0" baseline="0" noProof="0" dirty="0" err="1">
                <a:ln>
                  <a:noFill/>
                </a:ln>
                <a:solidFill>
                  <a:prstClr val="black"/>
                </a:solidFill>
                <a:effectLst/>
                <a:uLnTx/>
                <a:uFillTx/>
                <a:ea typeface="ＭＳ Ｐゴシック" charset="-128"/>
              </a:rPr>
              <a:t>www.slideshare.net</a:t>
            </a:r>
            <a:r>
              <a:rPr kumimoji="0" lang="en-US" sz="1200" b="0" i="0" u="none" strike="noStrike" kern="0" cap="none" spc="0" normalizeH="0" baseline="0" noProof="0" dirty="0">
                <a:ln>
                  <a:noFill/>
                </a:ln>
                <a:solidFill>
                  <a:prstClr val="black"/>
                </a:solidFill>
                <a:effectLst/>
                <a:uLnTx/>
                <a:uFillTx/>
                <a:ea typeface="ＭＳ Ｐゴシック" charset="-128"/>
              </a:rPr>
              <a:t>/</a:t>
            </a:r>
            <a:r>
              <a:rPr kumimoji="0" lang="en-US" sz="1200" b="0" i="0" u="none" strike="noStrike" kern="0" cap="none" spc="0" normalizeH="0" baseline="0" noProof="0" dirty="0" err="1">
                <a:ln>
                  <a:noFill/>
                </a:ln>
                <a:solidFill>
                  <a:prstClr val="black"/>
                </a:solidFill>
                <a:effectLst/>
                <a:uLnTx/>
                <a:uFillTx/>
                <a:ea typeface="ＭＳ Ｐゴシック" charset="-128"/>
              </a:rPr>
              <a:t>AmazonWebServices</a:t>
            </a:r>
            <a:r>
              <a:rPr kumimoji="0" lang="en-US" sz="1200" b="0" i="0" u="none" strike="noStrike" kern="0" cap="none" spc="0" normalizeH="0" baseline="0" noProof="0" dirty="0">
                <a:ln>
                  <a:noFill/>
                </a:ln>
                <a:solidFill>
                  <a:prstClr val="black"/>
                </a:solidFill>
                <a:effectLst/>
                <a:uLnTx/>
                <a:uFillTx/>
                <a:ea typeface="ＭＳ Ｐゴシック" charset="-128"/>
              </a:rPr>
              <a:t>/introduction-to-amazon-dynamodb-73191648</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06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70C93E-51F5-6940-898E-A6155570A7D4}"/>
              </a:ext>
            </a:extLst>
          </p:cNvPr>
          <p:cNvPicPr>
            <a:picLocks noChangeAspect="1"/>
          </p:cNvPicPr>
          <p:nvPr/>
        </p:nvPicPr>
        <p:blipFill>
          <a:blip r:embed="rId4"/>
          <a:stretch>
            <a:fillRect/>
          </a:stretch>
        </p:blipFill>
        <p:spPr>
          <a:xfrm>
            <a:off x="745264" y="916835"/>
            <a:ext cx="9462224" cy="5201657"/>
          </a:xfrm>
          <a:prstGeom prst="rect">
            <a:avLst/>
          </a:prstGeom>
        </p:spPr>
      </p:pic>
    </p:spTree>
    <p:extLst>
      <p:ext uri="{BB962C8B-B14F-4D97-AF65-F5344CB8AC3E}">
        <p14:creationId xmlns:p14="http://schemas.microsoft.com/office/powerpoint/2010/main" val="401390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C77F9E-8DE5-7342-97D9-9F151ECE98ED}"/>
              </a:ext>
            </a:extLst>
          </p:cNvPr>
          <p:cNvPicPr>
            <a:picLocks noChangeAspect="1"/>
          </p:cNvPicPr>
          <p:nvPr/>
        </p:nvPicPr>
        <p:blipFill>
          <a:blip r:embed="rId4"/>
          <a:stretch>
            <a:fillRect/>
          </a:stretch>
        </p:blipFill>
        <p:spPr>
          <a:xfrm>
            <a:off x="1133250" y="741410"/>
            <a:ext cx="9635293" cy="5422778"/>
          </a:xfrm>
          <a:prstGeom prst="rect">
            <a:avLst/>
          </a:prstGeom>
        </p:spPr>
      </p:pic>
    </p:spTree>
    <p:extLst>
      <p:ext uri="{BB962C8B-B14F-4D97-AF65-F5344CB8AC3E}">
        <p14:creationId xmlns:p14="http://schemas.microsoft.com/office/powerpoint/2010/main" val="424875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970779" y="734738"/>
            <a:ext cx="9588251" cy="5357029"/>
          </a:xfrm>
          <a:prstGeom prst="rect">
            <a:avLst/>
          </a:prstGeom>
        </p:spPr>
      </p:pic>
    </p:spTree>
    <p:extLst>
      <p:ext uri="{BB962C8B-B14F-4D97-AF65-F5344CB8AC3E}">
        <p14:creationId xmlns:p14="http://schemas.microsoft.com/office/powerpoint/2010/main" val="136393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862543" y="648225"/>
            <a:ext cx="9906000" cy="5534558"/>
          </a:xfrm>
          <a:prstGeom prst="rect">
            <a:avLst/>
          </a:prstGeom>
        </p:spPr>
      </p:pic>
    </p:spTree>
    <p:extLst>
      <p:ext uri="{BB962C8B-B14F-4D97-AF65-F5344CB8AC3E}">
        <p14:creationId xmlns:p14="http://schemas.microsoft.com/office/powerpoint/2010/main" val="1277859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1139E2B-9659-834B-B835-926C48C7B172}"/>
              </a:ext>
            </a:extLst>
          </p:cNvPr>
          <p:cNvPicPr>
            <a:picLocks noChangeAspect="1"/>
          </p:cNvPicPr>
          <p:nvPr/>
        </p:nvPicPr>
        <p:blipFill>
          <a:blip r:embed="rId4"/>
          <a:stretch>
            <a:fillRect/>
          </a:stretch>
        </p:blipFill>
        <p:spPr>
          <a:xfrm>
            <a:off x="970139" y="700718"/>
            <a:ext cx="8122272" cy="5522857"/>
          </a:xfrm>
          <a:prstGeom prst="rect">
            <a:avLst/>
          </a:prstGeom>
        </p:spPr>
      </p:pic>
    </p:spTree>
    <p:extLst>
      <p:ext uri="{BB962C8B-B14F-4D97-AF65-F5344CB8AC3E}">
        <p14:creationId xmlns:p14="http://schemas.microsoft.com/office/powerpoint/2010/main" val="69602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992038" y="665408"/>
            <a:ext cx="9919964" cy="5582992"/>
          </a:xfrm>
          <a:prstGeom prst="rect">
            <a:avLst/>
          </a:prstGeom>
        </p:spPr>
      </p:pic>
    </p:spTree>
    <p:extLst>
      <p:ext uri="{BB962C8B-B14F-4D97-AF65-F5344CB8AC3E}">
        <p14:creationId xmlns:p14="http://schemas.microsoft.com/office/powerpoint/2010/main" val="332893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745063" y="608375"/>
            <a:ext cx="10023480" cy="5641251"/>
          </a:xfrm>
          <a:prstGeom prst="rect">
            <a:avLst/>
          </a:prstGeom>
        </p:spPr>
      </p:pic>
    </p:spTree>
    <p:extLst>
      <p:ext uri="{BB962C8B-B14F-4D97-AF65-F5344CB8AC3E}">
        <p14:creationId xmlns:p14="http://schemas.microsoft.com/office/powerpoint/2010/main" val="90601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sz="1800" dirty="0"/>
              <a:t>Class/project status</a:t>
            </a:r>
          </a:p>
          <a:p>
            <a:pPr>
              <a:lnSpc>
                <a:spcPct val="100000"/>
              </a:lnSpc>
              <a:spcBef>
                <a:spcPts val="0"/>
              </a:spcBef>
            </a:pPr>
            <a:r>
              <a:rPr lang="en-US" sz="1800" dirty="0"/>
              <a:t>Questions and answers?</a:t>
            </a:r>
          </a:p>
          <a:p>
            <a:pPr>
              <a:lnSpc>
                <a:spcPct val="100000"/>
              </a:lnSpc>
              <a:spcBef>
                <a:spcPts val="0"/>
              </a:spcBef>
            </a:pPr>
            <a:r>
              <a:rPr lang="en-US" sz="1800" dirty="0"/>
              <a:t>Data(bases)-as-a-Service</a:t>
            </a:r>
          </a:p>
          <a:p>
            <a:pPr lvl="1">
              <a:lnSpc>
                <a:spcPct val="100000"/>
              </a:lnSpc>
              <a:spcBef>
                <a:spcPts val="0"/>
              </a:spcBef>
            </a:pPr>
            <a:r>
              <a:rPr lang="en-US" sz="1600" dirty="0"/>
              <a:t>Concepts</a:t>
            </a:r>
          </a:p>
          <a:p>
            <a:pPr lvl="1">
              <a:lnSpc>
                <a:spcPct val="100000"/>
              </a:lnSpc>
              <a:spcBef>
                <a:spcPts val="0"/>
              </a:spcBef>
            </a:pPr>
            <a:r>
              <a:rPr lang="en-US" sz="1600" dirty="0"/>
              <a:t>Relational Data Service example and code</a:t>
            </a:r>
          </a:p>
          <a:p>
            <a:pPr lvl="1">
              <a:lnSpc>
                <a:spcPct val="100000"/>
              </a:lnSpc>
              <a:spcBef>
                <a:spcPts val="0"/>
              </a:spcBef>
            </a:pPr>
            <a:r>
              <a:rPr lang="en-US" sz="1600" dirty="0"/>
              <a:t>Environment variables</a:t>
            </a:r>
          </a:p>
          <a:p>
            <a:pPr>
              <a:lnSpc>
                <a:spcPct val="100000"/>
              </a:lnSpc>
              <a:spcBef>
                <a:spcPts val="0"/>
              </a:spcBef>
            </a:pPr>
            <a:r>
              <a:rPr lang="en-US" sz="1800" dirty="0"/>
              <a:t>First look at 12 Factor Apps</a:t>
            </a:r>
          </a:p>
          <a:p>
            <a:pPr lvl="1">
              <a:lnSpc>
                <a:spcPct val="100000"/>
              </a:lnSpc>
              <a:spcBef>
                <a:spcPts val="0"/>
              </a:spcBef>
            </a:pPr>
            <a:r>
              <a:rPr lang="en-US" sz="1600" dirty="0"/>
              <a:t>Concepts</a:t>
            </a:r>
          </a:p>
          <a:p>
            <a:pPr lvl="1">
              <a:lnSpc>
                <a:spcPct val="100000"/>
              </a:lnSpc>
              <a:spcBef>
                <a:spcPts val="0"/>
              </a:spcBef>
            </a:pPr>
            <a:r>
              <a:rPr lang="en-US" sz="1600" dirty="0"/>
              <a:t>Environment</a:t>
            </a:r>
          </a:p>
          <a:p>
            <a:pPr lvl="1">
              <a:lnSpc>
                <a:spcPct val="100000"/>
              </a:lnSpc>
              <a:spcBef>
                <a:spcPts val="0"/>
              </a:spcBef>
            </a:pPr>
            <a:r>
              <a:rPr lang="en-US" sz="1600" dirty="0"/>
              <a:t>AWS Secrets and examples</a:t>
            </a:r>
          </a:p>
          <a:p>
            <a:pPr>
              <a:lnSpc>
                <a:spcPct val="100000"/>
              </a:lnSpc>
              <a:spcBef>
                <a:spcPts val="0"/>
              </a:spcBef>
            </a:pPr>
            <a:r>
              <a:rPr lang="en-US" sz="1800" dirty="0"/>
              <a:t>DynamoDB concepts, overview, sample code.</a:t>
            </a:r>
          </a:p>
          <a:p>
            <a:pPr>
              <a:lnSpc>
                <a:spcPct val="100000"/>
              </a:lnSpc>
              <a:spcBef>
                <a:spcPts val="0"/>
              </a:spcBef>
            </a:pPr>
            <a:r>
              <a:rPr lang="en-US" sz="1800" dirty="0"/>
              <a:t>Lambda functions concepts, overview, sample code.</a:t>
            </a:r>
          </a:p>
          <a:p>
            <a:pPr>
              <a:lnSpc>
                <a:spcPct val="100000"/>
              </a:lnSpc>
              <a:spcBef>
                <a:spcPts val="0"/>
              </a:spcBef>
            </a:pPr>
            <a:r>
              <a:rPr lang="en-US" sz="1800" strike="sngStrike" dirty="0"/>
              <a:t>Simple Notification Service concepts, overview, web hooks, Slack, sample code.</a:t>
            </a:r>
          </a:p>
          <a:p>
            <a:pPr>
              <a:lnSpc>
                <a:spcPct val="100000"/>
              </a:lnSpc>
              <a:spcBef>
                <a:spcPts val="0"/>
              </a:spcBef>
            </a:pPr>
            <a:r>
              <a:rPr lang="en-US" sz="1800" strike="sngStrike" dirty="0"/>
              <a:t>Some REST API concepts:</a:t>
            </a:r>
          </a:p>
          <a:p>
            <a:pPr lvl="1">
              <a:lnSpc>
                <a:spcPct val="100000"/>
              </a:lnSpc>
              <a:spcBef>
                <a:spcPts val="0"/>
              </a:spcBef>
            </a:pPr>
            <a:r>
              <a:rPr lang="en-US" sz="1600" strike="sngStrike" dirty="0" err="1"/>
              <a:t>ETags</a:t>
            </a:r>
            <a:endParaRPr lang="en-US" sz="1600" strike="sngStrike" dirty="0"/>
          </a:p>
          <a:p>
            <a:pPr lvl="1">
              <a:lnSpc>
                <a:spcPct val="100000"/>
              </a:lnSpc>
              <a:spcBef>
                <a:spcPts val="0"/>
              </a:spcBef>
            </a:pPr>
            <a:r>
              <a:rPr lang="en-US" sz="1600" strike="sngStrike" dirty="0"/>
              <a:t>Asynchronous execution.</a:t>
            </a:r>
          </a:p>
          <a:p>
            <a:pPr>
              <a:lnSpc>
                <a:spcPct val="100000"/>
              </a:lnSpc>
              <a:spcBef>
                <a:spcPts val="0"/>
              </a:spcBef>
            </a:pPr>
            <a:r>
              <a:rPr lang="en-US" sz="1800" strike="sngStrike" dirty="0"/>
              <a:t>Putting the pieces together:</a:t>
            </a:r>
          </a:p>
          <a:p>
            <a:pPr lvl="1">
              <a:lnSpc>
                <a:spcPct val="100000"/>
              </a:lnSpc>
              <a:spcBef>
                <a:spcPts val="0"/>
              </a:spcBef>
            </a:pPr>
            <a:r>
              <a:rPr lang="en-US" sz="1600" strike="sngStrike" dirty="0"/>
              <a:t>Registration and security.</a:t>
            </a:r>
          </a:p>
          <a:p>
            <a:pPr lvl="1">
              <a:lnSpc>
                <a:spcPct val="100000"/>
              </a:lnSpc>
              <a:spcBef>
                <a:spcPts val="0"/>
              </a:spcBef>
            </a:pPr>
            <a:r>
              <a:rPr lang="en-US" sz="1600" strike="sngStrike" dirty="0"/>
              <a:t>Registration notification.</a:t>
            </a:r>
          </a:p>
        </p:txBody>
      </p:sp>
    </p:spTree>
    <p:extLst>
      <p:ext uri="{BB962C8B-B14F-4D97-AF65-F5344CB8AC3E}">
        <p14:creationId xmlns:p14="http://schemas.microsoft.com/office/powerpoint/2010/main" val="3043367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Everything</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Shared Nothing</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9603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89DA4EC-6716-FF4D-96EC-EC872C90A823}"/>
              </a:ext>
            </a:extLst>
          </p:cNvPr>
          <p:cNvPicPr>
            <a:picLocks noChangeAspect="1"/>
          </p:cNvPicPr>
          <p:nvPr/>
        </p:nvPicPr>
        <p:blipFill>
          <a:blip r:embed="rId4"/>
          <a:stretch>
            <a:fillRect/>
          </a:stretch>
        </p:blipFill>
        <p:spPr>
          <a:xfrm>
            <a:off x="1122708" y="718642"/>
            <a:ext cx="8990252" cy="5417389"/>
          </a:xfrm>
          <a:prstGeom prst="rect">
            <a:avLst/>
          </a:prstGeom>
        </p:spPr>
      </p:pic>
    </p:spTree>
    <p:extLst>
      <p:ext uri="{BB962C8B-B14F-4D97-AF65-F5344CB8AC3E}">
        <p14:creationId xmlns:p14="http://schemas.microsoft.com/office/powerpoint/2010/main" val="171941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Database Concepts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6DC100-38BC-F040-BF0B-3C7E28E0CD88}"/>
              </a:ext>
            </a:extLst>
          </p:cNvPr>
          <p:cNvPicPr>
            <a:picLocks noChangeAspect="1"/>
          </p:cNvPicPr>
          <p:nvPr/>
        </p:nvPicPr>
        <p:blipFill>
          <a:blip r:embed="rId4"/>
          <a:stretch>
            <a:fillRect/>
          </a:stretch>
        </p:blipFill>
        <p:spPr>
          <a:xfrm>
            <a:off x="1328468" y="622300"/>
            <a:ext cx="8927830" cy="5516793"/>
          </a:xfrm>
          <a:prstGeom prst="rect">
            <a:avLst/>
          </a:prstGeom>
        </p:spPr>
      </p:pic>
    </p:spTree>
    <p:extLst>
      <p:ext uri="{BB962C8B-B14F-4D97-AF65-F5344CB8AC3E}">
        <p14:creationId xmlns:p14="http://schemas.microsoft.com/office/powerpoint/2010/main" val="1290355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Perspectives on this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2" name="Picture 1">
            <a:extLst>
              <a:ext uri="{FF2B5EF4-FFF2-40B4-BE49-F238E27FC236}">
                <a16:creationId xmlns:a16="http://schemas.microsoft.com/office/drawing/2014/main" id="{F307D883-84CF-9342-96D0-24F9DF436BE7}"/>
              </a:ext>
            </a:extLst>
          </p:cNvPr>
          <p:cNvPicPr>
            <a:picLocks noChangeAspect="1"/>
          </p:cNvPicPr>
          <p:nvPr/>
        </p:nvPicPr>
        <p:blipFill>
          <a:blip r:embed="rId4"/>
          <a:stretch>
            <a:fillRect/>
          </a:stretch>
        </p:blipFill>
        <p:spPr>
          <a:xfrm>
            <a:off x="235787" y="766233"/>
            <a:ext cx="4896929" cy="4539642"/>
          </a:xfrm>
          <a:prstGeom prst="rect">
            <a:avLst/>
          </a:prstGeom>
        </p:spPr>
      </p:pic>
      <p:pic>
        <p:nvPicPr>
          <p:cNvPr id="3" name="Picture 2">
            <a:extLst>
              <a:ext uri="{FF2B5EF4-FFF2-40B4-BE49-F238E27FC236}">
                <a16:creationId xmlns:a16="http://schemas.microsoft.com/office/drawing/2014/main" id="{C0EFB775-7000-014B-B1F1-4769BF923864}"/>
              </a:ext>
            </a:extLst>
          </p:cNvPr>
          <p:cNvPicPr>
            <a:picLocks noChangeAspect="1"/>
          </p:cNvPicPr>
          <p:nvPr/>
        </p:nvPicPr>
        <p:blipFill>
          <a:blip r:embed="rId5"/>
          <a:stretch>
            <a:fillRect/>
          </a:stretch>
        </p:blipFill>
        <p:spPr>
          <a:xfrm>
            <a:off x="6883879" y="766233"/>
            <a:ext cx="4787422" cy="4328747"/>
          </a:xfrm>
          <a:prstGeom prst="rect">
            <a:avLst/>
          </a:prstGeom>
        </p:spPr>
      </p:pic>
    </p:spTree>
    <p:extLst>
      <p:ext uri="{BB962C8B-B14F-4D97-AF65-F5344CB8AC3E}">
        <p14:creationId xmlns:p14="http://schemas.microsoft.com/office/powerpoint/2010/main" val="7918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838200" y="365125"/>
            <a:ext cx="10515600" cy="1325600"/>
          </a:xfrm>
          <a:prstGeom prst="rect">
            <a:avLst/>
          </a:prstGeom>
        </p:spPr>
        <p:txBody>
          <a:bodyPr spcFirstLastPara="1" vert="horz" wrap="square" lIns="91433" tIns="91433" rIns="91433" bIns="91433" rtlCol="0" anchor="ctr" anchorCtr="0">
            <a:noAutofit/>
          </a:bodyPr>
          <a:lstStyle/>
          <a:p>
            <a:pPr>
              <a:spcBef>
                <a:spcPts val="0"/>
              </a:spcBef>
            </a:pPr>
            <a:r>
              <a:rPr lang="en"/>
              <a:t>Current Platforms for Serverless</a:t>
            </a:r>
            <a:endParaRPr/>
          </a:p>
        </p:txBody>
      </p:sp>
      <p:pic>
        <p:nvPicPr>
          <p:cNvPr id="498" name="Shape 498"/>
          <p:cNvPicPr preferRelativeResize="0"/>
          <p:nvPr/>
        </p:nvPicPr>
        <p:blipFill>
          <a:blip r:embed="rId3">
            <a:alphaModFix/>
          </a:blip>
          <a:stretch>
            <a:fillRect/>
          </a:stretch>
        </p:blipFill>
        <p:spPr>
          <a:xfrm>
            <a:off x="8714033" y="2029467"/>
            <a:ext cx="2115867" cy="481167"/>
          </a:xfrm>
          <a:prstGeom prst="rect">
            <a:avLst/>
          </a:prstGeom>
          <a:noFill/>
          <a:ln>
            <a:noFill/>
          </a:ln>
        </p:spPr>
      </p:pic>
      <p:grpSp>
        <p:nvGrpSpPr>
          <p:cNvPr id="499" name="Shape 499"/>
          <p:cNvGrpSpPr/>
          <p:nvPr/>
        </p:nvGrpSpPr>
        <p:grpSpPr>
          <a:xfrm>
            <a:off x="3323600" y="2895334"/>
            <a:ext cx="1961600" cy="1418500"/>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121900" tIns="121900" rIns="121900" bIns="121900" anchor="t" anchorCtr="0">
              <a:noAutofit/>
            </a:bodyPr>
            <a:lstStyle/>
            <a:p>
              <a:r>
                <a:rPr lang="en" sz="2400"/>
                <a:t>Azure Functions</a:t>
              </a:r>
              <a:endParaRPr sz="2400"/>
            </a:p>
          </p:txBody>
        </p:sp>
      </p:grpSp>
      <p:grpSp>
        <p:nvGrpSpPr>
          <p:cNvPr id="502" name="Shape 502"/>
          <p:cNvGrpSpPr/>
          <p:nvPr/>
        </p:nvGrpSpPr>
        <p:grpSpPr>
          <a:xfrm>
            <a:off x="5930070" y="1530300"/>
            <a:ext cx="1552335" cy="2175077"/>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AWS Lambda</a:t>
              </a:r>
              <a:endParaRPr sz="2400">
                <a:solidFill>
                  <a:schemeClr val="dk1"/>
                </a:solidFill>
              </a:endParaRPr>
            </a:p>
          </p:txBody>
        </p:sp>
      </p:grpSp>
      <p:pic>
        <p:nvPicPr>
          <p:cNvPr id="505" name="Shape 505"/>
          <p:cNvPicPr preferRelativeResize="0"/>
          <p:nvPr/>
        </p:nvPicPr>
        <p:blipFill>
          <a:blip r:embed="rId6">
            <a:alphaModFix/>
          </a:blip>
          <a:stretch>
            <a:fillRect/>
          </a:stretch>
        </p:blipFill>
        <p:spPr>
          <a:xfrm>
            <a:off x="473400" y="1748784"/>
            <a:ext cx="3484635" cy="761833"/>
          </a:xfrm>
          <a:prstGeom prst="rect">
            <a:avLst/>
          </a:prstGeom>
          <a:noFill/>
          <a:ln>
            <a:noFill/>
          </a:ln>
        </p:spPr>
      </p:pic>
      <p:grpSp>
        <p:nvGrpSpPr>
          <p:cNvPr id="506" name="Shape 506"/>
          <p:cNvGrpSpPr/>
          <p:nvPr/>
        </p:nvGrpSpPr>
        <p:grpSpPr>
          <a:xfrm>
            <a:off x="9080667" y="3341668"/>
            <a:ext cx="2070400" cy="1593965"/>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121900" tIns="121900" rIns="121900" bIns="121900" anchor="t" anchorCtr="0">
              <a:noAutofit/>
            </a:bodyPr>
            <a:lstStyle/>
            <a:p>
              <a:r>
                <a:rPr lang="en" sz="2400"/>
                <a:t>Kubernetes</a:t>
              </a:r>
              <a:endParaRPr sz="2400"/>
            </a:p>
          </p:txBody>
        </p:sp>
      </p:grpSp>
      <p:grpSp>
        <p:nvGrpSpPr>
          <p:cNvPr id="509" name="Shape 509"/>
          <p:cNvGrpSpPr/>
          <p:nvPr/>
        </p:nvGrpSpPr>
        <p:grpSpPr>
          <a:xfrm>
            <a:off x="5975701" y="4061400"/>
            <a:ext cx="2782567" cy="2367667"/>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121900" tIns="121900" rIns="121900" bIns="121900" anchor="t" anchorCtr="0">
              <a:noAutofit/>
            </a:bodyPr>
            <a:lstStyle/>
            <a:p>
              <a:r>
                <a:rPr lang="en" sz="2400"/>
                <a:t>Google Functions</a:t>
              </a:r>
              <a:endParaRPr sz="2400"/>
            </a:p>
          </p:txBody>
        </p:sp>
      </p:grpSp>
      <p:pic>
        <p:nvPicPr>
          <p:cNvPr id="512" name="Shape 512"/>
          <p:cNvPicPr preferRelativeResize="0"/>
          <p:nvPr/>
        </p:nvPicPr>
        <p:blipFill>
          <a:blip r:embed="rId9">
            <a:alphaModFix/>
          </a:blip>
          <a:stretch>
            <a:fillRect/>
          </a:stretch>
        </p:blipFill>
        <p:spPr>
          <a:xfrm>
            <a:off x="392467" y="2783018"/>
            <a:ext cx="1104900" cy="1104900"/>
          </a:xfrm>
          <a:prstGeom prst="rect">
            <a:avLst/>
          </a:prstGeom>
          <a:noFill/>
          <a:ln>
            <a:noFill/>
          </a:ln>
        </p:spPr>
      </p:pic>
      <p:grpSp>
        <p:nvGrpSpPr>
          <p:cNvPr id="513" name="Shape 513"/>
          <p:cNvGrpSpPr/>
          <p:nvPr/>
        </p:nvGrpSpPr>
        <p:grpSpPr>
          <a:xfrm>
            <a:off x="3697305" y="4667583"/>
            <a:ext cx="1453036" cy="1593988"/>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Red-Hat</a:t>
              </a:r>
              <a:endParaRPr sz="2400">
                <a:solidFill>
                  <a:schemeClr val="dk1"/>
                </a:solidFill>
              </a:endParaRPr>
            </a:p>
          </p:txBody>
        </p:sp>
      </p:grpSp>
      <p:pic>
        <p:nvPicPr>
          <p:cNvPr id="516" name="Shape 516"/>
          <p:cNvPicPr preferRelativeResize="0"/>
          <p:nvPr/>
        </p:nvPicPr>
        <p:blipFill>
          <a:blip r:embed="rId11">
            <a:alphaModFix/>
          </a:blip>
          <a:stretch>
            <a:fillRect/>
          </a:stretch>
        </p:blipFill>
        <p:spPr>
          <a:xfrm>
            <a:off x="9209901" y="1252368"/>
            <a:ext cx="848833" cy="848833"/>
          </a:xfrm>
          <a:prstGeom prst="rect">
            <a:avLst/>
          </a:prstGeom>
          <a:noFill/>
          <a:ln>
            <a:noFill/>
          </a:ln>
        </p:spPr>
      </p:pic>
      <p:grpSp>
        <p:nvGrpSpPr>
          <p:cNvPr id="517" name="Shape 517"/>
          <p:cNvGrpSpPr/>
          <p:nvPr/>
        </p:nvGrpSpPr>
        <p:grpSpPr>
          <a:xfrm>
            <a:off x="541233" y="4352367"/>
            <a:ext cx="2474800" cy="1582400"/>
            <a:chOff x="433775" y="3869800"/>
            <a:chExt cx="1856100" cy="1186800"/>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33775" y="4691800"/>
              <a:ext cx="1856100" cy="364800"/>
            </a:xfrm>
            <a:prstGeom prst="rect">
              <a:avLst/>
            </a:prstGeom>
            <a:noFill/>
            <a:ln>
              <a:noFill/>
            </a:ln>
          </p:spPr>
          <p:txBody>
            <a:bodyPr spcFirstLastPara="1" wrap="square" lIns="121900" tIns="121900" rIns="121900" bIns="121900" anchor="ctr" anchorCtr="0">
              <a:noAutofit/>
            </a:bodyPr>
            <a:lstStyle/>
            <a:p>
              <a:r>
                <a:rPr lang="en" sz="2400">
                  <a:solidFill>
                    <a:schemeClr val="dk1"/>
                  </a:solidFill>
                </a:rPr>
                <a:t>IBM Cloud Functions</a:t>
              </a:r>
              <a:endParaRPr sz="2400">
                <a:solidFill>
                  <a:schemeClr val="dk1"/>
                </a:solidFill>
              </a:endParaRPr>
            </a:p>
          </p:txBody>
        </p:sp>
      </p:grpSp>
      <p:pic>
        <p:nvPicPr>
          <p:cNvPr id="520" name="Shape 520"/>
          <p:cNvPicPr preferRelativeResize="0"/>
          <p:nvPr/>
        </p:nvPicPr>
        <p:blipFill>
          <a:blip r:embed="rId13">
            <a:alphaModFix/>
          </a:blip>
          <a:stretch>
            <a:fillRect/>
          </a:stretch>
        </p:blipFill>
        <p:spPr>
          <a:xfrm>
            <a:off x="9209900" y="5222681"/>
            <a:ext cx="2115867" cy="881611"/>
          </a:xfrm>
          <a:prstGeom prst="rect">
            <a:avLst/>
          </a:prstGeom>
          <a:noFill/>
          <a:ln>
            <a:noFill/>
          </a:ln>
        </p:spPr>
      </p:pic>
    </p:spTree>
    <p:extLst>
      <p:ext uri="{BB962C8B-B14F-4D97-AF65-F5344CB8AC3E}">
        <p14:creationId xmlns:p14="http://schemas.microsoft.com/office/powerpoint/2010/main" val="149193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5520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921841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Class Status and Updates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9276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Class Status and Updates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881150"/>
            <a:ext cx="11778953" cy="5210617"/>
          </a:xfrm>
        </p:spPr>
        <p:txBody>
          <a:bodyPr>
            <a:noAutofit/>
          </a:bodyPr>
          <a:lstStyle/>
          <a:p>
            <a:pPr>
              <a:lnSpc>
                <a:spcPct val="100000"/>
              </a:lnSpc>
              <a:spcBef>
                <a:spcPts val="0"/>
              </a:spcBef>
            </a:pPr>
            <a:r>
              <a:rPr lang="en-US" sz="2400" dirty="0"/>
              <a:t>Some statics:</a:t>
            </a:r>
          </a:p>
          <a:p>
            <a:pPr lvl="1">
              <a:lnSpc>
                <a:spcPct val="100000"/>
              </a:lnSpc>
              <a:spcBef>
                <a:spcPts val="0"/>
              </a:spcBef>
            </a:pPr>
            <a:r>
              <a:rPr lang="en-US" sz="2000" dirty="0"/>
              <a:t>Course has 125 registered students:</a:t>
            </a:r>
          </a:p>
          <a:p>
            <a:pPr lvl="2">
              <a:lnSpc>
                <a:spcPct val="100000"/>
              </a:lnSpc>
              <a:spcBef>
                <a:spcPts val="0"/>
              </a:spcBef>
            </a:pPr>
            <a:r>
              <a:rPr lang="en-US" sz="1600" dirty="0"/>
              <a:t>Section 001: 113 students</a:t>
            </a:r>
          </a:p>
          <a:p>
            <a:pPr lvl="3">
              <a:lnSpc>
                <a:spcPct val="100000"/>
              </a:lnSpc>
              <a:spcBef>
                <a:spcPts val="0"/>
              </a:spcBef>
            </a:pPr>
            <a:r>
              <a:rPr lang="en-US" sz="1400" dirty="0"/>
              <a:t>Attendance “On-Campus:” 27</a:t>
            </a:r>
          </a:p>
          <a:p>
            <a:pPr lvl="3">
              <a:lnSpc>
                <a:spcPct val="100000"/>
              </a:lnSpc>
              <a:spcBef>
                <a:spcPts val="0"/>
              </a:spcBef>
            </a:pPr>
            <a:r>
              <a:rPr lang="en-US" sz="1400" dirty="0"/>
              <a:t>Attendance “Online:” 84</a:t>
            </a:r>
          </a:p>
          <a:p>
            <a:pPr lvl="3">
              <a:lnSpc>
                <a:spcPct val="100000"/>
              </a:lnSpc>
              <a:spcBef>
                <a:spcPts val="0"/>
              </a:spcBef>
            </a:pPr>
            <a:r>
              <a:rPr lang="en-US" sz="1400" dirty="0"/>
              <a:t>Attendance “Unspecified:” 1</a:t>
            </a:r>
          </a:p>
          <a:p>
            <a:pPr lvl="2">
              <a:lnSpc>
                <a:spcPct val="100000"/>
              </a:lnSpc>
              <a:spcBef>
                <a:spcPts val="0"/>
              </a:spcBef>
            </a:pPr>
            <a:r>
              <a:rPr lang="en-US" sz="1600" dirty="0"/>
              <a:t>Section V01:  13</a:t>
            </a:r>
          </a:p>
          <a:p>
            <a:pPr lvl="1">
              <a:lnSpc>
                <a:spcPct val="100000"/>
              </a:lnSpc>
              <a:spcBef>
                <a:spcPts val="0"/>
              </a:spcBef>
            </a:pPr>
            <a:r>
              <a:rPr lang="en-US" sz="2000" dirty="0"/>
              <a:t>Milestone status report submissions:</a:t>
            </a:r>
          </a:p>
          <a:p>
            <a:pPr lvl="2">
              <a:lnSpc>
                <a:spcPct val="100000"/>
              </a:lnSpc>
              <a:spcBef>
                <a:spcPts val="0"/>
              </a:spcBef>
            </a:pPr>
            <a:r>
              <a:rPr lang="en-US" sz="1600" dirty="0"/>
              <a:t>Milestone 0: 108</a:t>
            </a:r>
          </a:p>
          <a:p>
            <a:pPr lvl="2">
              <a:lnSpc>
                <a:spcPct val="100000"/>
              </a:lnSpc>
              <a:spcBef>
                <a:spcPts val="0"/>
              </a:spcBef>
            </a:pPr>
            <a:r>
              <a:rPr lang="en-US" sz="1600" dirty="0"/>
              <a:t>Milestone 1: 37</a:t>
            </a:r>
          </a:p>
          <a:p>
            <a:pPr lvl="2">
              <a:lnSpc>
                <a:spcPct val="100000"/>
              </a:lnSpc>
              <a:spcBef>
                <a:spcPts val="0"/>
              </a:spcBef>
            </a:pPr>
            <a:r>
              <a:rPr lang="en-US" sz="1600" dirty="0"/>
              <a:t>Milestone 2: 33</a:t>
            </a:r>
            <a:br>
              <a:rPr lang="en-US" sz="1600" dirty="0"/>
            </a:br>
            <a:endParaRPr lang="en-US" sz="1600" dirty="0"/>
          </a:p>
          <a:p>
            <a:pPr>
              <a:lnSpc>
                <a:spcPct val="100000"/>
              </a:lnSpc>
              <a:spcBef>
                <a:spcPts val="0"/>
              </a:spcBef>
            </a:pPr>
            <a:r>
              <a:rPr lang="en-US" sz="2400" dirty="0"/>
              <a:t>Organizations:</a:t>
            </a:r>
          </a:p>
          <a:p>
            <a:pPr lvl="1">
              <a:lnSpc>
                <a:spcPct val="100000"/>
              </a:lnSpc>
              <a:spcBef>
                <a:spcPts val="0"/>
              </a:spcBef>
            </a:pPr>
            <a:r>
              <a:rPr lang="en-US" sz="2000" dirty="0"/>
              <a:t>I have added all teams that provided info on the </a:t>
            </a:r>
            <a:r>
              <a:rPr lang="en-US" sz="2000" dirty="0">
                <a:hlinkClick r:id="rId4"/>
              </a:rPr>
              <a:t>account sheet</a:t>
            </a:r>
            <a:r>
              <a:rPr lang="en-US" sz="2000" dirty="0"/>
              <a:t> to the organization.</a:t>
            </a:r>
          </a:p>
          <a:p>
            <a:pPr lvl="1">
              <a:lnSpc>
                <a:spcPct val="100000"/>
              </a:lnSpc>
              <a:spcBef>
                <a:spcPts val="0"/>
              </a:spcBef>
            </a:pPr>
            <a:r>
              <a:rPr lang="en-US" sz="2000" dirty="0"/>
              <a:t>There are 16 entries on the sheet, which seems low.</a:t>
            </a:r>
          </a:p>
          <a:p>
            <a:pPr lvl="1">
              <a:lnSpc>
                <a:spcPct val="100000"/>
              </a:lnSpc>
              <a:spcBef>
                <a:spcPts val="0"/>
              </a:spcBef>
            </a:pPr>
            <a:endParaRPr lang="en-US" sz="2000" dirty="0"/>
          </a:p>
          <a:p>
            <a:pPr>
              <a:lnSpc>
                <a:spcPct val="100000"/>
              </a:lnSpc>
              <a:spcBef>
                <a:spcPts val="0"/>
              </a:spcBef>
            </a:pPr>
            <a:r>
              <a:rPr lang="en-US" sz="2400" dirty="0"/>
              <a:t>I would like to start holding meetings with teams. </a:t>
            </a:r>
          </a:p>
        </p:txBody>
      </p:sp>
    </p:spTree>
    <p:extLst>
      <p:ext uri="{BB962C8B-B14F-4D97-AF65-F5344CB8AC3E}">
        <p14:creationId xmlns:p14="http://schemas.microsoft.com/office/powerpoint/2010/main" val="3593701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RDS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86650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04A93AC-A8AE-D741-A3C7-5DFA825FDC4E}"/>
              </a:ext>
            </a:extLst>
          </p:cNvPr>
          <p:cNvPicPr>
            <a:picLocks noChangeAspect="1"/>
          </p:cNvPicPr>
          <p:nvPr/>
        </p:nvPicPr>
        <p:blipFill>
          <a:blip r:embed="rId4"/>
          <a:stretch>
            <a:fillRect/>
          </a:stretch>
        </p:blipFill>
        <p:spPr>
          <a:xfrm>
            <a:off x="97942" y="680107"/>
            <a:ext cx="5763065" cy="5438385"/>
          </a:xfrm>
          <a:prstGeom prst="rect">
            <a:avLst/>
          </a:prstGeom>
        </p:spPr>
      </p:pic>
      <p:pic>
        <p:nvPicPr>
          <p:cNvPr id="3" name="Picture 2">
            <a:extLst>
              <a:ext uri="{FF2B5EF4-FFF2-40B4-BE49-F238E27FC236}">
                <a16:creationId xmlns:a16="http://schemas.microsoft.com/office/drawing/2014/main" id="{8FF52B8D-10F4-1E49-B03A-7E4FA7C56AE5}"/>
              </a:ext>
            </a:extLst>
          </p:cNvPr>
          <p:cNvPicPr>
            <a:picLocks noChangeAspect="1"/>
          </p:cNvPicPr>
          <p:nvPr/>
        </p:nvPicPr>
        <p:blipFill>
          <a:blip r:embed="rId5"/>
          <a:stretch>
            <a:fillRect/>
          </a:stretch>
        </p:blipFill>
        <p:spPr>
          <a:xfrm>
            <a:off x="6072543" y="653381"/>
            <a:ext cx="5914142" cy="5438386"/>
          </a:xfrm>
          <a:prstGeom prst="rect">
            <a:avLst/>
          </a:prstGeom>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Tree>
    <p:extLst>
      <p:ext uri="{BB962C8B-B14F-4D97-AF65-F5344CB8AC3E}">
        <p14:creationId xmlns:p14="http://schemas.microsoft.com/office/powerpoint/2010/main" val="3967594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4" name="Picture 3">
            <a:extLst>
              <a:ext uri="{FF2B5EF4-FFF2-40B4-BE49-F238E27FC236}">
                <a16:creationId xmlns:a16="http://schemas.microsoft.com/office/drawing/2014/main" id="{ACDE5D76-FE21-9446-AD55-F9E75BBB88AE}"/>
              </a:ext>
            </a:extLst>
          </p:cNvPr>
          <p:cNvPicPr>
            <a:picLocks noChangeAspect="1"/>
          </p:cNvPicPr>
          <p:nvPr/>
        </p:nvPicPr>
        <p:blipFill>
          <a:blip r:embed="rId4"/>
          <a:stretch>
            <a:fillRect/>
          </a:stretch>
        </p:blipFill>
        <p:spPr>
          <a:xfrm>
            <a:off x="2369127" y="622300"/>
            <a:ext cx="6691704" cy="5535470"/>
          </a:xfrm>
          <a:prstGeom prst="rect">
            <a:avLst/>
          </a:prstGeom>
        </p:spPr>
      </p:pic>
    </p:spTree>
    <p:extLst>
      <p:ext uri="{BB962C8B-B14F-4D97-AF65-F5344CB8AC3E}">
        <p14:creationId xmlns:p14="http://schemas.microsoft.com/office/powerpoint/2010/main" val="1155129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30644</TotalTime>
  <Words>1442</Words>
  <Application>Microsoft Macintosh PowerPoint</Application>
  <PresentationFormat>Widescreen</PresentationFormat>
  <Paragraphs>237</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Helvetica Neue</vt:lpstr>
      <vt:lpstr>Helvetica Neue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triggers code execution?</vt:lpstr>
      <vt:lpstr>Current Platforms for Serverless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117</cp:revision>
  <cp:lastPrinted>2019-12-22T11:43:29Z</cp:lastPrinted>
  <dcterms:created xsi:type="dcterms:W3CDTF">2019-12-10T14:25:24Z</dcterms:created>
  <dcterms:modified xsi:type="dcterms:W3CDTF">2020-10-18T19:53:39Z</dcterms:modified>
</cp:coreProperties>
</file>